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32"/>
    </p:embeddedFont>
    <p:embeddedFont>
      <p:font typeface="Noto Sans Medium" panose="020B0600000101010101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E1FD7C-D060-4E84-A6FD-FB8FC6EB413B}">
  <a:tblStyle styleId="{98E1FD7C-D060-4E84-A6FD-FB8FC6EB41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2465627-6FF4-4D36-AE6C-686181A411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6867" autoAdjust="0"/>
  </p:normalViewPr>
  <p:slideViewPr>
    <p:cSldViewPr snapToGrid="0">
      <p:cViewPr varScale="1">
        <p:scale>
          <a:sx n="66" d="100"/>
          <a:sy n="66" d="100"/>
        </p:scale>
        <p:origin x="1698" y="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4e4fd5e4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4e4fd5e4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613e94fe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4613e94fe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613e94fe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613e94fe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4613e94fe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4613e94fe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613e94fe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4613e94fe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24140b0b1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24140b0b1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24140b0faf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24140b0faf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430999e10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430999e10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24140b0b1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24140b0b1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24dfb4690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24dfb4690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4140b0fa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4140b0faf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24140b0b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24140b0b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24140b0faf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24140b0faf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45a25feb24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45a25feb24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5a25feb24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45a25feb24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45a25feb24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45a25feb24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45a25feb24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45a25feb24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3dScatterPlot.html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45a25feb24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45a25feb24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24140b0fa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24140b0fa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24140b0faf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24140b0faf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44cf3258f3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44cf3258f3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430999e10c_5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430999e10c_5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4140b0f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4140b0f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4140b0fa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4140b0fa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4140b0faf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4140b0faf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4140b0fa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4140b0fa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4142aedeb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4142aedeb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30999e10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430999e10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01199" y="949475"/>
            <a:ext cx="9192000" cy="9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400" b="1" dirty="0">
                <a:latin typeface="Impact"/>
                <a:ea typeface="Impact"/>
                <a:cs typeface="Impact"/>
                <a:sym typeface="Impact"/>
              </a:rPr>
              <a:t>온라인 리뷰분석을 통한 ‘착한가격업소 인증제도’의 타당성 분석</a:t>
            </a:r>
            <a:endParaRPr sz="2400" b="1" dirty="0"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200" dirty="0">
                <a:latin typeface="Impact"/>
                <a:ea typeface="Impact"/>
                <a:cs typeface="Impact"/>
                <a:sym typeface="Impact"/>
              </a:rPr>
              <a:t>: 제주특별자치시도 외식업소를 중심으로</a:t>
            </a:r>
            <a:endParaRPr sz="2200" dirty="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187200" y="1044125"/>
            <a:ext cx="114000" cy="7986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4762225" y="4176675"/>
            <a:ext cx="43800" cy="2118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4762225" y="4176675"/>
            <a:ext cx="4333200" cy="3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1400"/>
              <a:t>농식품 AI 아카데미 2기 A팀(송은이, 김동석, 이재상)</a:t>
            </a:r>
            <a:endParaRPr sz="1400"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6550" y="4221550"/>
            <a:ext cx="1130400" cy="3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1400"/>
              <a:t>2023. 5. 19.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7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웹크롤링 </a:t>
            </a:r>
            <a:endParaRPr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ko" sz="1500">
                <a:solidFill>
                  <a:schemeClr val="dk1"/>
                </a:solidFill>
              </a:rPr>
              <a:t>웹 페이지에서 데이터를 추출하는 방법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ko" sz="1500">
                <a:solidFill>
                  <a:schemeClr val="dk1"/>
                </a:solidFill>
              </a:rPr>
              <a:t>대표적인 파이썬 크롤링 라이브러리 - selenium, beautifulsoup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ko" sz="1500">
                <a:solidFill>
                  <a:schemeClr val="dk1"/>
                </a:solidFill>
              </a:rPr>
              <a:t>해당 프로젝트에서는 selenium으로 진행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진행 순서</a:t>
            </a:r>
            <a:endParaRPr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네이버 맵에 '시군' + '업소명' 검색(ex. 제주시 쉬멍 해장국)</a:t>
            </a:r>
            <a:endParaRPr sz="1500"/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별점, 방문자 리뷰수, 블로그 리뷰수 크롤링</a:t>
            </a:r>
            <a:endParaRPr sz="1500"/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리뷰 메뉴로 이동</a:t>
            </a:r>
            <a:endParaRPr sz="1500"/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키워드 리뷰 목록 확인</a:t>
            </a:r>
            <a:endParaRPr sz="1500"/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키워드 리뷰 크롤링</a:t>
            </a:r>
            <a:endParaRPr sz="15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600"/>
          </a:p>
        </p:txBody>
      </p:sp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웹크롤링</a:t>
            </a:r>
            <a:endParaRPr b="1"/>
          </a:p>
        </p:txBody>
      </p:sp>
      <p:sp>
        <p:nvSpPr>
          <p:cNvPr id="170" name="Google Shape;170;p22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9150" y="1299050"/>
            <a:ext cx="2984165" cy="360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6548" y="1879125"/>
            <a:ext cx="4851725" cy="292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 rotWithShape="1">
          <a:blip r:embed="rId5">
            <a:alphaModFix/>
          </a:blip>
          <a:srcRect r="27203"/>
          <a:stretch/>
        </p:blipFill>
        <p:spPr>
          <a:xfrm>
            <a:off x="79200" y="911425"/>
            <a:ext cx="9143999" cy="418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웹크롤링</a:t>
            </a:r>
            <a:endParaRPr b="1"/>
          </a:p>
        </p:txBody>
      </p:sp>
      <p:sp>
        <p:nvSpPr>
          <p:cNvPr id="180" name="Google Shape;180;p23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4903" y="1249325"/>
            <a:ext cx="2670376" cy="360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41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600"/>
          </a:p>
        </p:txBody>
      </p:sp>
      <p:sp>
        <p:nvSpPr>
          <p:cNvPr id="188" name="Google Shape;188;p24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웹크롤링</a:t>
            </a:r>
            <a:endParaRPr b="1"/>
          </a:p>
        </p:txBody>
      </p:sp>
      <p:sp>
        <p:nvSpPr>
          <p:cNvPr id="189" name="Google Shape;189;p24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90" name="Google Shape;190;p24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91" name="Google Shape;191;p24"/>
          <p:cNvPicPr preferRelativeResize="0"/>
          <p:nvPr/>
        </p:nvPicPr>
        <p:blipFill rotWithShape="1">
          <a:blip r:embed="rId3">
            <a:alphaModFix/>
          </a:blip>
          <a:srcRect r="3836"/>
          <a:stretch/>
        </p:blipFill>
        <p:spPr>
          <a:xfrm>
            <a:off x="0" y="938175"/>
            <a:ext cx="9144001" cy="414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4903" y="1249325"/>
            <a:ext cx="2670376" cy="360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6966975" y="3022175"/>
            <a:ext cx="327300" cy="159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4"/>
          <p:cNvSpPr/>
          <p:nvPr/>
        </p:nvSpPr>
        <p:spPr>
          <a:xfrm>
            <a:off x="7344600" y="3022175"/>
            <a:ext cx="675900" cy="159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4"/>
          <p:cNvSpPr/>
          <p:nvPr/>
        </p:nvSpPr>
        <p:spPr>
          <a:xfrm>
            <a:off x="8020500" y="3022175"/>
            <a:ext cx="675900" cy="159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" name="Google Shape;196;p24"/>
          <p:cNvCxnSpPr/>
          <p:nvPr/>
        </p:nvCxnSpPr>
        <p:spPr>
          <a:xfrm>
            <a:off x="1999850" y="1184150"/>
            <a:ext cx="33180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4"/>
          <p:cNvCxnSpPr/>
          <p:nvPr/>
        </p:nvCxnSpPr>
        <p:spPr>
          <a:xfrm>
            <a:off x="2029350" y="1314750"/>
            <a:ext cx="34266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4"/>
          <p:cNvCxnSpPr/>
          <p:nvPr/>
        </p:nvCxnSpPr>
        <p:spPr>
          <a:xfrm>
            <a:off x="1999850" y="1430825"/>
            <a:ext cx="33978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웹크롤링</a:t>
            </a:r>
            <a:endParaRPr b="1"/>
          </a:p>
        </p:txBody>
      </p:sp>
      <p:sp>
        <p:nvSpPr>
          <p:cNvPr id="204" name="Google Shape;204;p25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05" name="Google Shape;205;p25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grpSp>
        <p:nvGrpSpPr>
          <p:cNvPr id="206" name="Google Shape;206;p25"/>
          <p:cNvGrpSpPr/>
          <p:nvPr/>
        </p:nvGrpSpPr>
        <p:grpSpPr>
          <a:xfrm>
            <a:off x="0" y="926259"/>
            <a:ext cx="8899854" cy="4217252"/>
            <a:chOff x="0" y="954900"/>
            <a:chExt cx="9143999" cy="4362975"/>
          </a:xfrm>
        </p:grpSpPr>
        <p:pic>
          <p:nvPicPr>
            <p:cNvPr id="207" name="Google Shape;207;p2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954900"/>
              <a:ext cx="9143999" cy="4203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5058975"/>
              <a:ext cx="9143999" cy="2589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6150" y="1282912"/>
            <a:ext cx="2235700" cy="323578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/>
          <p:nvPr/>
        </p:nvSpPr>
        <p:spPr>
          <a:xfrm>
            <a:off x="6966975" y="1888850"/>
            <a:ext cx="1758000" cy="181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5"/>
          <p:cNvSpPr/>
          <p:nvPr/>
        </p:nvSpPr>
        <p:spPr>
          <a:xfrm>
            <a:off x="7755225" y="4075575"/>
            <a:ext cx="181500" cy="1815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웹크롤링</a:t>
            </a:r>
            <a:endParaRPr b="1"/>
          </a:p>
        </p:txBody>
      </p:sp>
      <p:sp>
        <p:nvSpPr>
          <p:cNvPr id="217" name="Google Shape;217;p26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18" name="Google Shape;218;p26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25" y="965100"/>
            <a:ext cx="8839198" cy="1661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112" y="2746275"/>
            <a:ext cx="7619775" cy="209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2479800" y="4812300"/>
            <a:ext cx="418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/>
              <a:t>[웹크롤링 최종 결과 데이터프레임]</a:t>
            </a:r>
            <a:endParaRPr sz="1300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4149600"/>
          </a:xfrm>
          <a:prstGeom prst="rect">
            <a:avLst/>
          </a:prstGeom>
        </p:spPr>
        <p:txBody>
          <a:bodyPr spcFirstLastPara="1" wrap="square" lIns="90000" tIns="9000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전처리</a:t>
            </a:r>
            <a:endParaRPr sz="16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ko" sz="1300"/>
              <a:t>음식점과 무관한 리뷰가 있는 데이터 삭제(ex. 전시구성이 알차요)</a:t>
            </a:r>
            <a:endParaRPr sz="1300"/>
          </a:p>
          <a:p>
            <a:pPr marL="0" lvl="0" indent="457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/>
              <a:t>동명의 호텔, 펜션이 음식점보다 상단에 표시되어 크롤링 된 경우</a:t>
            </a:r>
            <a:endParaRPr sz="1300"/>
          </a:p>
          <a:p>
            <a:pPr marL="457200" lvl="0" indent="-3111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ko" sz="1300"/>
              <a:t>별점, 방문자 리뷰수, 블로그 리뷰수가 0 또는 null 값인 데이터 삭제</a:t>
            </a:r>
            <a:endParaRPr sz="1300"/>
          </a:p>
          <a:p>
            <a:pPr marL="457200" lvl="0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ko" sz="1300"/>
              <a:t>키워드 리뷰를 그룹화하여 새로운 칼럼 생성</a:t>
            </a:r>
            <a:endParaRPr sz="1300"/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300"/>
              <a:t>ex) 약 60가지의 키워드</a:t>
            </a:r>
            <a:r>
              <a:rPr lang="ko" sz="1100"/>
              <a:t>(가성비가 좋아요, 친절해요 등)</a:t>
            </a:r>
            <a:r>
              <a:rPr lang="ko" sz="1300"/>
              <a:t>를 </a:t>
            </a:r>
            <a:br>
              <a:rPr lang="ko" sz="1300"/>
            </a:br>
            <a:r>
              <a:rPr lang="ko" sz="1300"/>
              <a:t>      5개의 그룹</a:t>
            </a:r>
            <a:r>
              <a:rPr lang="ko" sz="1100"/>
              <a:t>(맛,가격,서비스,위생,기타)</a:t>
            </a:r>
            <a:r>
              <a:rPr lang="ko" sz="1300"/>
              <a:t>으로 분리</a:t>
            </a:r>
            <a:endParaRPr sz="1300"/>
          </a:p>
        </p:txBody>
      </p:sp>
      <p:graphicFrame>
        <p:nvGraphicFramePr>
          <p:cNvPr id="227" name="Google Shape;227;p27"/>
          <p:cNvGraphicFramePr/>
          <p:nvPr/>
        </p:nvGraphicFramePr>
        <p:xfrm>
          <a:off x="1170575" y="3443675"/>
          <a:ext cx="3799500" cy="1363775"/>
        </p:xfrm>
        <a:graphic>
          <a:graphicData uri="http://schemas.openxmlformats.org/drawingml/2006/table">
            <a:tbl>
              <a:tblPr>
                <a:noFill/>
                <a:tableStyleId>{98E1FD7C-D060-4E84-A6FD-FB8FC6EB413B}</a:tableStyleId>
              </a:tblPr>
              <a:tblGrid>
                <a:gridCol w="189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리뷰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그룹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음식이 맛있어요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맛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가성비가 좋아요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가격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친절해요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서비스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깨끗해요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위생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매장이 넓어요</a:t>
                      </a:r>
                      <a:endParaRPr sz="1000"/>
                    </a:p>
                  </a:txBody>
                  <a:tcPr marL="18000" marR="18000" marT="18000" marB="180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기타</a:t>
                      </a:r>
                      <a:endParaRPr sz="1000"/>
                    </a:p>
                  </a:txBody>
                  <a:tcPr marL="18000" marR="18000" marT="18000" marB="18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전처리</a:t>
            </a:r>
            <a:endParaRPr b="1"/>
          </a:p>
        </p:txBody>
      </p:sp>
      <p:sp>
        <p:nvSpPr>
          <p:cNvPr id="229" name="Google Shape;229;p27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30" name="Google Shape;230;p27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31" name="Google Shape;231;p27"/>
          <p:cNvCxnSpPr>
            <a:endCxn id="232" idx="0"/>
          </p:cNvCxnSpPr>
          <p:nvPr/>
        </p:nvCxnSpPr>
        <p:spPr>
          <a:xfrm>
            <a:off x="6865950" y="1431099"/>
            <a:ext cx="0" cy="281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33" name="Google Shape;233;p27"/>
          <p:cNvSpPr/>
          <p:nvPr/>
        </p:nvSpPr>
        <p:spPr>
          <a:xfrm>
            <a:off x="6174150" y="765800"/>
            <a:ext cx="1383600" cy="66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18000" rIns="18000" bIns="18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착한가격업소</a:t>
            </a:r>
            <a:r>
              <a:rPr lang="ko" sz="700"/>
              <a:t>(n=180)</a:t>
            </a:r>
            <a:br>
              <a:rPr lang="ko" sz="1200"/>
            </a:br>
            <a:r>
              <a:rPr lang="ko" sz="1100"/>
              <a:t>제주 음식점</a:t>
            </a:r>
            <a:r>
              <a:rPr lang="ko" sz="700">
                <a:solidFill>
                  <a:schemeClr val="dk1"/>
                </a:solidFill>
              </a:rPr>
              <a:t>(n=6,792)</a:t>
            </a:r>
            <a:endParaRPr sz="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dk1"/>
                </a:solidFill>
              </a:rPr>
              <a:t> 총 6,972</a:t>
            </a:r>
            <a:endParaRPr sz="800">
              <a:solidFill>
                <a:schemeClr val="dk1"/>
              </a:solidFill>
            </a:endParaRPr>
          </a:p>
        </p:txBody>
      </p:sp>
      <p:cxnSp>
        <p:nvCxnSpPr>
          <p:cNvPr id="234" name="Google Shape;234;p27"/>
          <p:cNvCxnSpPr/>
          <p:nvPr/>
        </p:nvCxnSpPr>
        <p:spPr>
          <a:xfrm rot="10800000" flipH="1">
            <a:off x="6877120" y="1705296"/>
            <a:ext cx="6567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35" name="Google Shape;235;p27"/>
          <p:cNvSpPr/>
          <p:nvPr/>
        </p:nvSpPr>
        <p:spPr>
          <a:xfrm>
            <a:off x="7822275" y="2593770"/>
            <a:ext cx="1232400" cy="625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음식점 무관 리뷰가 있는 업소 삭제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(n : -249개)</a:t>
            </a:r>
            <a:endParaRPr sz="900"/>
          </a:p>
        </p:txBody>
      </p:sp>
      <p:cxnSp>
        <p:nvCxnSpPr>
          <p:cNvPr id="236" name="Google Shape;236;p27"/>
          <p:cNvCxnSpPr/>
          <p:nvPr/>
        </p:nvCxnSpPr>
        <p:spPr>
          <a:xfrm rot="10800000" flipH="1">
            <a:off x="6877120" y="2903521"/>
            <a:ext cx="6567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37" name="Google Shape;237;p27"/>
          <p:cNvCxnSpPr/>
          <p:nvPr/>
        </p:nvCxnSpPr>
        <p:spPr>
          <a:xfrm rot="10800000" flipH="1">
            <a:off x="6877120" y="3998221"/>
            <a:ext cx="6567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38" name="Google Shape;238;p27"/>
          <p:cNvSpPr/>
          <p:nvPr/>
        </p:nvSpPr>
        <p:spPr>
          <a:xfrm>
            <a:off x="6174150" y="1942950"/>
            <a:ext cx="1383600" cy="66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18000" rIns="18000" bIns="18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착한가격업소</a:t>
            </a:r>
            <a:r>
              <a:rPr lang="ko" sz="700"/>
              <a:t>(n=180)</a:t>
            </a:r>
            <a:br>
              <a:rPr lang="ko" sz="1200"/>
            </a:br>
            <a:r>
              <a:rPr lang="ko" sz="1100"/>
              <a:t>제주 음식점</a:t>
            </a:r>
            <a:r>
              <a:rPr lang="ko" sz="700">
                <a:solidFill>
                  <a:schemeClr val="dk1"/>
                </a:solidFill>
              </a:rPr>
              <a:t>(n=6,695)</a:t>
            </a:r>
            <a:endParaRPr sz="1300"/>
          </a:p>
        </p:txBody>
      </p:sp>
      <p:sp>
        <p:nvSpPr>
          <p:cNvPr id="239" name="Google Shape;239;p27"/>
          <p:cNvSpPr/>
          <p:nvPr/>
        </p:nvSpPr>
        <p:spPr>
          <a:xfrm>
            <a:off x="7822263" y="1491262"/>
            <a:ext cx="1232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중복 업소 제외</a:t>
            </a: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chemeClr val="dk1"/>
                </a:solidFill>
              </a:rPr>
              <a:t>(n : -97개)</a:t>
            </a:r>
            <a:endParaRPr sz="900"/>
          </a:p>
        </p:txBody>
      </p:sp>
      <p:sp>
        <p:nvSpPr>
          <p:cNvPr id="240" name="Google Shape;240;p27"/>
          <p:cNvSpPr/>
          <p:nvPr/>
        </p:nvSpPr>
        <p:spPr>
          <a:xfrm>
            <a:off x="6174150" y="3121175"/>
            <a:ext cx="1383600" cy="66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18000" rIns="18000" bIns="18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착한가격업소</a:t>
            </a:r>
            <a:r>
              <a:rPr lang="ko" sz="700"/>
              <a:t>(n=170)</a:t>
            </a:r>
            <a:br>
              <a:rPr lang="ko" sz="1200"/>
            </a:br>
            <a:r>
              <a:rPr lang="ko" sz="1100"/>
              <a:t>제주 음식점</a:t>
            </a:r>
            <a:r>
              <a:rPr lang="ko" sz="700">
                <a:solidFill>
                  <a:schemeClr val="dk1"/>
                </a:solidFill>
              </a:rPr>
              <a:t>(n=6,456)</a:t>
            </a:r>
            <a:endParaRPr sz="1300"/>
          </a:p>
        </p:txBody>
      </p:sp>
      <p:sp>
        <p:nvSpPr>
          <p:cNvPr id="241" name="Google Shape;241;p27"/>
          <p:cNvSpPr/>
          <p:nvPr/>
        </p:nvSpPr>
        <p:spPr>
          <a:xfrm>
            <a:off x="6174150" y="4316975"/>
            <a:ext cx="1383600" cy="66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18000" rIns="18000" bIns="18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착한가격업소</a:t>
            </a:r>
            <a:r>
              <a:rPr lang="ko" sz="700"/>
              <a:t>(n=107)</a:t>
            </a:r>
            <a:br>
              <a:rPr lang="ko" sz="1200"/>
            </a:br>
            <a:r>
              <a:rPr lang="ko" sz="1100"/>
              <a:t>제주 음식점</a:t>
            </a:r>
            <a:r>
              <a:rPr lang="ko" sz="700">
                <a:solidFill>
                  <a:schemeClr val="dk1"/>
                </a:solidFill>
              </a:rPr>
              <a:t>(n=2,956)</a:t>
            </a:r>
            <a:endParaRPr sz="1300"/>
          </a:p>
        </p:txBody>
      </p:sp>
      <p:sp>
        <p:nvSpPr>
          <p:cNvPr id="242" name="Google Shape;242;p27"/>
          <p:cNvSpPr/>
          <p:nvPr/>
        </p:nvSpPr>
        <p:spPr>
          <a:xfrm>
            <a:off x="7822275" y="3688470"/>
            <a:ext cx="1232400" cy="625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결측치가 있거나, 한식 업종이 아닌 업소 삭제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(n : -3,802개)</a:t>
            </a:r>
            <a:endParaRPr sz="9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활용 데이터</a:t>
            </a:r>
            <a:endParaRPr b="1"/>
          </a:p>
        </p:txBody>
      </p:sp>
      <p:sp>
        <p:nvSpPr>
          <p:cNvPr id="248" name="Google Shape;248;p28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49" name="Google Shape;249;p28"/>
          <p:cNvSpPr txBox="1">
            <a:spLocks noGrp="1"/>
          </p:cNvSpPr>
          <p:nvPr>
            <p:ph type="body" idx="1"/>
          </p:nvPr>
        </p:nvSpPr>
        <p:spPr>
          <a:xfrm>
            <a:off x="338100" y="12380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최종 활용 데이터</a:t>
            </a:r>
            <a:endParaRPr sz="1400"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ko" sz="1200">
                <a:solidFill>
                  <a:schemeClr val="dk1"/>
                </a:solidFill>
              </a:rPr>
              <a:t>데이터명 : 제주 지역 음식점 리뷰 데이터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ko" sz="1200">
                <a:solidFill>
                  <a:schemeClr val="dk1"/>
                </a:solidFill>
              </a:rPr>
              <a:t>행 : 3,063행 </a:t>
            </a:r>
            <a:endParaRPr sz="12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sz="1200">
                <a:solidFill>
                  <a:schemeClr val="dk1"/>
                </a:solidFill>
              </a:rPr>
              <a:t>칼럼 :  시도, 시군, 업종, 업소명, 착한가격업소 여부, 별점, 방문자 리뷰수, 키워드 리뷰수, 맛, 가격, 서비스, 위생, 기타, 맛 리뷰 비율, 가격 리뷰 비율, 서비스 리뷰 비율, 위생 리뷰 비율, 기타 리뷰 비율</a:t>
            </a:r>
            <a:endParaRPr sz="14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ko" sz="1200">
                <a:solidFill>
                  <a:schemeClr val="dk1"/>
                </a:solidFill>
              </a:rPr>
              <a:t>(데이터 예시)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dk1"/>
              </a:solidFill>
            </a:endParaRPr>
          </a:p>
        </p:txBody>
      </p:sp>
      <p:sp>
        <p:nvSpPr>
          <p:cNvPr id="250" name="Google Shape;250;p28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graphicFrame>
        <p:nvGraphicFramePr>
          <p:cNvPr id="251" name="Google Shape;251;p28"/>
          <p:cNvGraphicFramePr/>
          <p:nvPr/>
        </p:nvGraphicFramePr>
        <p:xfrm>
          <a:off x="480288" y="3206975"/>
          <a:ext cx="8642625" cy="681600"/>
        </p:xfrm>
        <a:graphic>
          <a:graphicData uri="http://schemas.openxmlformats.org/drawingml/2006/table">
            <a:tbl>
              <a:tblPr>
                <a:noFill/>
                <a:tableStyleId>{72465627-6FF4-4D36-AE6C-686181A41154}</a:tableStyleId>
              </a:tblPr>
              <a:tblGrid>
                <a:gridCol w="45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548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</a:tblGrid>
              <a:tr h="371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시도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시군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업종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업소명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착한가격업소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별점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방문자 리뷰수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블로그 리뷰수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키워드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리뷰수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맛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가격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서비스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위생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기타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맛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리뷰 비율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가격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리뷰 비율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서비스 리뷰 비율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위생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리뷰 비율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기타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리뷰 비율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제주도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서귀포시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한식_육류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삼겹살파티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o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4.59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52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37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71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18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16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11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13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13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0.254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0.225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0.155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0.183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0.183</a:t>
                      </a:r>
                      <a:endParaRPr sz="800"/>
                    </a:p>
                  </a:txBody>
                  <a:tcPr marL="18000" marR="18000" marT="18000" marB="180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body" idx="1"/>
          </p:nvPr>
        </p:nvSpPr>
        <p:spPr>
          <a:xfrm>
            <a:off x="311700" y="1069025"/>
            <a:ext cx="8520600" cy="40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제주도 일반 음식점과 착한가격업소 비교(t-test, 상관분석)</a:t>
            </a:r>
            <a:endParaRPr sz="16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두 집단간 네이버 평점, 리뷰수 비교 분석</a:t>
            </a:r>
            <a:endParaRPr sz="150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기초 통계 및 시각화를 통한 비교 분석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네이버 평점과 다른 변수와의 상관관계 분석</a:t>
            </a:r>
            <a:endParaRPr sz="150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두 집단간 키워드 리뷰 비교 분석</a:t>
            </a:r>
            <a:endParaRPr sz="150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키워드 리뷰 그룹화 (착한가격업소 지정기준을 토대로 한)</a:t>
            </a:r>
            <a:endParaRPr sz="150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ko" sz="1500"/>
              <a:t>맛 관련 그룹 (맛)</a:t>
            </a:r>
            <a:endParaRPr sz="150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ko" sz="1500"/>
              <a:t>가격 관련 그룹 (가격)</a:t>
            </a:r>
            <a:endParaRPr sz="150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ko" sz="1500"/>
              <a:t>위생, 청결 관련 그룹 (위생)</a:t>
            </a:r>
            <a:endParaRPr sz="150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ko" sz="1500"/>
              <a:t>서비스, 친절 관련 그룹 (서비스)</a:t>
            </a:r>
            <a:endParaRPr sz="150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키워드 리뷰 비교 분석</a:t>
            </a:r>
            <a:endParaRPr sz="150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ko" sz="1500"/>
              <a:t>두 집단간 키워드 그룹 통계분석</a:t>
            </a:r>
            <a:endParaRPr sz="1500"/>
          </a:p>
          <a:p>
            <a:pPr marL="182880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착한가격업소의 가격 관련 키워드 비율이 과연 높을것인가?</a:t>
            </a:r>
            <a:endParaRPr sz="1500"/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기초통계분석</a:t>
            </a:r>
            <a:endParaRPr b="1"/>
          </a:p>
        </p:txBody>
      </p:sp>
      <p:sp>
        <p:nvSpPr>
          <p:cNvPr id="258" name="Google Shape;258;p29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59" name="Google Shape;259;p29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별점과 상관관계가 높은 변수는 위생(0.25), 키워드리뷰수(0.13), 서비스(0.11)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일반 음식점의 별점 분포가 착한가격업소보다 더 넓은 별점 분포를 보임</a:t>
            </a:r>
            <a:endParaRPr sz="1600"/>
          </a:p>
        </p:txBody>
      </p:sp>
      <p:sp>
        <p:nvSpPr>
          <p:cNvPr id="265" name="Google Shape;265;p30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기초통계분석</a:t>
            </a:r>
            <a:endParaRPr b="1"/>
          </a:p>
        </p:txBody>
      </p:sp>
      <p:sp>
        <p:nvSpPr>
          <p:cNvPr id="266" name="Google Shape;266;p30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67" name="Google Shape;267;p30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68" name="Google Shape;2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625" y="2182425"/>
            <a:ext cx="3624701" cy="29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325" y="2182425"/>
            <a:ext cx="2652825" cy="2582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두 집단 간 평균 별점은 유의미한 차이가 없었으며(p=0.21), 착한가격업소가 일반업소보다 가격에 대한 키워드 리뷰수가 유의하게 더 컸다.(p&lt;0.01)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‘가격 리뷰 비율’의 히스토그램에서 착한가격업소가 오른쪽으로 더 치우쳐져 있음 </a:t>
            </a:r>
            <a:endParaRPr sz="1600"/>
          </a:p>
        </p:txBody>
      </p:sp>
      <p:sp>
        <p:nvSpPr>
          <p:cNvPr id="275" name="Google Shape;275;p31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기초통계분석</a:t>
            </a:r>
            <a:endParaRPr b="1"/>
          </a:p>
        </p:txBody>
      </p:sp>
      <p:sp>
        <p:nvSpPr>
          <p:cNvPr id="276" name="Google Shape;276;p31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77" name="Google Shape;277;p31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78" name="Google Shape;2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200" y="2167013"/>
            <a:ext cx="3263925" cy="281187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9" name="Google Shape;279;p31"/>
          <p:cNvGraphicFramePr/>
          <p:nvPr/>
        </p:nvGraphicFramePr>
        <p:xfrm>
          <a:off x="480300" y="2167025"/>
          <a:ext cx="4481000" cy="2838360"/>
        </p:xfrm>
        <a:graphic>
          <a:graphicData uri="http://schemas.openxmlformats.org/drawingml/2006/table">
            <a:tbl>
              <a:tblPr>
                <a:noFill/>
                <a:tableStyleId>{72465627-6FF4-4D36-AE6C-686181A41154}</a:tableStyleId>
              </a:tblPr>
              <a:tblGrid>
                <a:gridCol w="64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8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8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9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32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구분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착한가격업소</a:t>
                      </a:r>
                      <a:endParaRPr sz="9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(n=107)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일반업소</a:t>
                      </a:r>
                      <a:endParaRPr sz="9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(n=2,956)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P-value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5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평균 별점(5점 만점)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4.40 ± 0.28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4.43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0.26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0.21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90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업체당 방문자 리뷰수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244.28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374.2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385.03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1013.1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0.15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90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업체당 블로그 리뷰수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145.38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361.6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258.64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641.3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0.07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90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업체당 키워드 리뷰수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401.12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638.2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643 ± </a:t>
                      </a:r>
                      <a:r>
                        <a:rPr lang="ko" sz="900">
                          <a:solidFill>
                            <a:schemeClr val="dk1"/>
                          </a:solidFill>
                        </a:rPr>
                        <a:t>2160.2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0.25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25"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카테고리별</a:t>
                      </a: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키워드</a:t>
                      </a: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리뷰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맛 비율(%)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34.5</a:t>
                      </a:r>
                      <a:endParaRPr sz="9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(업체당 평균 n=135.8)</a:t>
                      </a:r>
                      <a:endParaRPr sz="8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35.7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n=220.5)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0.10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9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가격 비율(%)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23.3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n=86.4)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17.0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n=88.2)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&lt;0.01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9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위생 비율(%)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13.7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n=60.7)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14.1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n=117.1)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&lt;0.01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9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서비스 비율(%)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13.6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n=56.1)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15.7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n=82.4)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0.32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9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기타 비율(%)</a:t>
                      </a:r>
                      <a:endParaRPr sz="900"/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15.0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n=62.1)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17.5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(업체당 평균 n=134.7)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&lt;0.01</a:t>
                      </a:r>
                      <a:endParaRPr sz="900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80" name="Google Shape;280;p31"/>
          <p:cNvSpPr/>
          <p:nvPr/>
        </p:nvSpPr>
        <p:spPr>
          <a:xfrm>
            <a:off x="480250" y="2505725"/>
            <a:ext cx="4481100" cy="251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1124225" y="3662175"/>
            <a:ext cx="3776400" cy="341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목차</a:t>
            </a:r>
            <a:endParaRPr b="1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2046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ko" sz="2400">
                <a:solidFill>
                  <a:schemeClr val="dk1"/>
                </a:solidFill>
              </a:rPr>
              <a:t>추진배경</a:t>
            </a:r>
            <a:br>
              <a:rPr lang="ko" sz="2400">
                <a:solidFill>
                  <a:schemeClr val="dk1"/>
                </a:solidFill>
              </a:rPr>
            </a:br>
            <a:r>
              <a:rPr lang="ko">
                <a:solidFill>
                  <a:schemeClr val="dk1"/>
                </a:solidFill>
              </a:rPr>
              <a:t>- 개념소개, 문제점, 추진배경, 연구목적 및 방법</a:t>
            </a:r>
            <a:endParaRPr>
              <a:solidFill>
                <a:schemeClr val="dk1"/>
              </a:solidFill>
            </a:endParaRPr>
          </a:p>
          <a:p>
            <a:pPr marL="457200" lvl="0" indent="-39370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ko" sz="2400">
                <a:solidFill>
                  <a:schemeClr val="dk1"/>
                </a:solidFill>
              </a:rPr>
              <a:t>연구방법</a:t>
            </a:r>
            <a:br>
              <a:rPr lang="ko" sz="2400">
                <a:solidFill>
                  <a:schemeClr val="dk1"/>
                </a:solidFill>
              </a:rPr>
            </a:br>
            <a:r>
              <a:rPr lang="ko">
                <a:solidFill>
                  <a:schemeClr val="dk1"/>
                </a:solidFill>
              </a:rPr>
              <a:t>- 웹크롤링, 데이터 전처리, 분석방법  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ko" sz="2400">
                <a:solidFill>
                  <a:schemeClr val="dk1"/>
                </a:solidFill>
              </a:rPr>
              <a:t>연구결과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ko" sz="2400">
                <a:solidFill>
                  <a:schemeClr val="dk1"/>
                </a:solidFill>
              </a:rPr>
              <a:t>결론 및 시사점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두 집단간 키워드 리뷰 비교 분석</a:t>
            </a:r>
            <a:endParaRPr sz="16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착한가격업소의 가격 관련 키워드 비율이 23.2%로 일반 음식점(17.0%)에 비해 높음(p-v)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착한가격업소 선정 기준인 ‘저렴한 가격’을 소비자도 체감하고 있음을 확인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/>
          </a:p>
        </p:txBody>
      </p:sp>
      <p:pic>
        <p:nvPicPr>
          <p:cNvPr id="287" name="Google Shape;2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474" y="2329650"/>
            <a:ext cx="3142750" cy="233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0300" y="2331405"/>
            <a:ext cx="3142751" cy="233594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2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기초통계분석</a:t>
            </a:r>
            <a:endParaRPr b="1"/>
          </a:p>
        </p:txBody>
      </p:sp>
      <p:sp>
        <p:nvSpPr>
          <p:cNvPr id="290" name="Google Shape;290;p32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291" name="Google Shape;291;p32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/>
          <p:nvPr/>
        </p:nvSpPr>
        <p:spPr>
          <a:xfrm>
            <a:off x="1065139" y="4305200"/>
            <a:ext cx="3745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[표] K값에 따른 군집별 착한가격업소수</a:t>
            </a:r>
            <a:endParaRPr sz="900"/>
          </a:p>
        </p:txBody>
      </p:sp>
      <p:sp>
        <p:nvSpPr>
          <p:cNvPr id="297" name="Google Shape;29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298" name="Google Shape;298;p33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데이터셋 : 총 3063개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군집 방법 : K-Means Clustering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변수 : 가격 리뷰 비율, 서비스 리뷰 비율, 위생 리뷰 비율</a:t>
            </a:r>
            <a:endParaRPr sz="1500"/>
          </a:p>
        </p:txBody>
      </p:sp>
      <p:sp>
        <p:nvSpPr>
          <p:cNvPr id="299" name="Google Shape;299;p33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00" name="Google Shape;300;p33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480300" y="2088750"/>
            <a:ext cx="5099100" cy="18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600" b="1">
                <a:solidFill>
                  <a:schemeClr val="dk2"/>
                </a:solidFill>
              </a:rPr>
              <a:t>Inertia에 따른 최적의 K 정하기</a:t>
            </a:r>
            <a:endParaRPr sz="1600" b="1">
              <a:solidFill>
                <a:schemeClr val="dk2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ko" sz="1300">
                <a:solidFill>
                  <a:schemeClr val="dk2"/>
                </a:solidFill>
              </a:rPr>
              <a:t>K=3 or 4 중 선택</a:t>
            </a:r>
            <a:endParaRPr sz="1300">
              <a:solidFill>
                <a:schemeClr val="dk2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ko" sz="1300">
                <a:solidFill>
                  <a:schemeClr val="dk2"/>
                </a:solidFill>
              </a:rPr>
              <a:t>K=3과 4 각각 군집 분석 후 군집별 착한가격업소수 확인</a:t>
            </a:r>
            <a:endParaRPr sz="13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302" name="Google Shape;302;p33"/>
          <p:cNvGraphicFramePr/>
          <p:nvPr/>
        </p:nvGraphicFramePr>
        <p:xfrm>
          <a:off x="969838" y="3142500"/>
          <a:ext cx="3936375" cy="1188630"/>
        </p:xfrm>
        <a:graphic>
          <a:graphicData uri="http://schemas.openxmlformats.org/drawingml/2006/table">
            <a:tbl>
              <a:tblPr>
                <a:noFill/>
                <a:tableStyleId>{98E1FD7C-D060-4E84-A6FD-FB8FC6EB413B}</a:tableStyleId>
              </a:tblPr>
              <a:tblGrid>
                <a:gridCol w="787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7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군집0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군집1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군집2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군집3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K=3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76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-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K=4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38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49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303" name="Google Shape;303;p33"/>
          <p:cNvGrpSpPr/>
          <p:nvPr/>
        </p:nvGrpSpPr>
        <p:grpSpPr>
          <a:xfrm>
            <a:off x="5306225" y="2179588"/>
            <a:ext cx="3526075" cy="2749925"/>
            <a:chOff x="5306225" y="2179588"/>
            <a:chExt cx="3526075" cy="2749925"/>
          </a:xfrm>
        </p:grpSpPr>
        <p:pic>
          <p:nvPicPr>
            <p:cNvPr id="304" name="Google Shape;304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06225" y="2179588"/>
              <a:ext cx="3526075" cy="2749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33"/>
            <p:cNvSpPr/>
            <p:nvPr/>
          </p:nvSpPr>
          <p:spPr>
            <a:xfrm>
              <a:off x="6219050" y="3519925"/>
              <a:ext cx="240000" cy="240000"/>
            </a:xfrm>
            <a:prstGeom prst="ellipse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6459050" y="3759925"/>
              <a:ext cx="240000" cy="240000"/>
            </a:xfrm>
            <a:prstGeom prst="ellipse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33"/>
          <p:cNvSpPr/>
          <p:nvPr/>
        </p:nvSpPr>
        <p:spPr>
          <a:xfrm rot="5400000">
            <a:off x="2786913" y="4586750"/>
            <a:ext cx="232500" cy="212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3"/>
          <p:cNvSpPr txBox="1"/>
          <p:nvPr/>
        </p:nvSpPr>
        <p:spPr>
          <a:xfrm>
            <a:off x="2197025" y="4754800"/>
            <a:ext cx="148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K=3 선택!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314" name="Google Shape;314;p3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실루엣 스코어 확인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/>
          </a:p>
        </p:txBody>
      </p:sp>
      <p:sp>
        <p:nvSpPr>
          <p:cNvPr id="315" name="Google Shape;315;p34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16" name="Google Shape;316;p34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17" name="Google Shape;3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338" y="1438800"/>
            <a:ext cx="3986824" cy="292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/>
          <p:nvPr/>
        </p:nvSpPr>
        <p:spPr>
          <a:xfrm>
            <a:off x="2022538" y="4504200"/>
            <a:ext cx="418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실루엣 스코어 = 0.27790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324" name="Google Shape;324;p3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시각화를 통한 군집 확인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500"/>
              <a:t>1. 군집별 키워드 리뷰 비율 비교</a:t>
            </a:r>
            <a:endParaRPr sz="1500"/>
          </a:p>
        </p:txBody>
      </p:sp>
      <p:sp>
        <p:nvSpPr>
          <p:cNvPr id="325" name="Google Shape;325;p35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26" name="Google Shape;326;p35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27" name="Google Shape;3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896475"/>
            <a:ext cx="8991601" cy="2386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5"/>
          <p:cNvSpPr txBox="1"/>
          <p:nvPr/>
        </p:nvSpPr>
        <p:spPr>
          <a:xfrm>
            <a:off x="7594225" y="4246075"/>
            <a:ext cx="1785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※ 빨간점 - 착한가격업소</a:t>
            </a:r>
            <a:endParaRPr sz="9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334" name="Google Shape;334;p3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시각화를 통한 군집 확인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500"/>
              <a:t>2. 변수간 scatter plot</a:t>
            </a:r>
            <a:endParaRPr sz="1500"/>
          </a:p>
        </p:txBody>
      </p:sp>
      <p:sp>
        <p:nvSpPr>
          <p:cNvPr id="335" name="Google Shape;335;p36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36" name="Google Shape;336;p36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37" name="Google Shape;337;p36"/>
          <p:cNvSpPr txBox="1"/>
          <p:nvPr/>
        </p:nvSpPr>
        <p:spPr>
          <a:xfrm>
            <a:off x="7601600" y="4740500"/>
            <a:ext cx="1785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※ 녹색점 - 착한가격업소</a:t>
            </a:r>
            <a:endParaRPr sz="900"/>
          </a:p>
        </p:txBody>
      </p:sp>
      <p:pic>
        <p:nvPicPr>
          <p:cNvPr id="338" name="Google Shape;3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38" y="1785725"/>
            <a:ext cx="9001527" cy="29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8500" y="1140625"/>
            <a:ext cx="4643651" cy="3922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345" name="Google Shape;345;p3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시각화를 통한 군집 확인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500"/>
              <a:t>3. 변수간 3D scatter plot</a:t>
            </a:r>
            <a:endParaRPr sz="1500"/>
          </a:p>
        </p:txBody>
      </p:sp>
      <p:sp>
        <p:nvSpPr>
          <p:cNvPr id="346" name="Google Shape;346;p37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47" name="Google Shape;347;p37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48" name="Google Shape;348;p37"/>
          <p:cNvSpPr txBox="1"/>
          <p:nvPr/>
        </p:nvSpPr>
        <p:spPr>
          <a:xfrm>
            <a:off x="7601600" y="4740500"/>
            <a:ext cx="1785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※ 녹색점 - 착한가격업소</a:t>
            </a:r>
            <a:endParaRPr sz="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군집 분석</a:t>
            </a:r>
            <a:endParaRPr b="1"/>
          </a:p>
        </p:txBody>
      </p:sp>
      <p:sp>
        <p:nvSpPr>
          <p:cNvPr id="354" name="Google Shape;354;p38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27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결과요약</a:t>
            </a:r>
            <a:endParaRPr sz="16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ko" sz="1400"/>
              <a:t>착한가격업소가 많이 포함된 1번 군집 데이터 확인 (총 1,084개 데이터)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 sz="1400"/>
              <a:t>1번 군집 업소들 중에서 착한가격업소가 아닌 업소 추출 (총 1,008개 데이터)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-&gt; 추출된 업소들은 착한가격업소 조건을 만족할 확률이 높다고 판단</a:t>
            </a:r>
            <a:endParaRPr/>
          </a:p>
        </p:txBody>
      </p:sp>
      <p:sp>
        <p:nvSpPr>
          <p:cNvPr id="355" name="Google Shape;355;p38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56" name="Google Shape;356;p38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연구결과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57" name="Google Shape;357;p38"/>
          <p:cNvPicPr preferRelativeResize="0"/>
          <p:nvPr/>
        </p:nvPicPr>
        <p:blipFill rotWithShape="1">
          <a:blip r:embed="rId3">
            <a:alphaModFix/>
          </a:blip>
          <a:srcRect t="-9880" b="9879"/>
          <a:stretch/>
        </p:blipFill>
        <p:spPr>
          <a:xfrm>
            <a:off x="1096825" y="2123325"/>
            <a:ext cx="6273375" cy="2578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결론 및 시사점</a:t>
            </a:r>
            <a:endParaRPr b="1"/>
          </a:p>
        </p:txBody>
      </p:sp>
      <p:sp>
        <p:nvSpPr>
          <p:cNvPr id="363" name="Google Shape;363;p39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착한가격업소와 일반업소의 온라인리뷰 별점(4.40 vs 4.43)에 대한 차이는 유의적으로 없었다. 또한 일반업소에 비해 착한가격업소가 가격에 대한 온라인 리뷰비율이(23.3% vs 17.0%) 더 많았다. 이는, 언론에서 제기하는 ‘착한가격업소의 저가격 진정성에 대한 논란’을 반증할 수 있는 결과일 수도 있다. 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또한 군집분석을 통해, 착한가격업소가 많이 포함된 군집을 확인할 수 있었다. 해당 군집에는 일반업소 총 1,008개가 속해 있었으며, 해당 업소들은 착한가격업소 조건을 만족할 확률이 높다고 판단된다. * 전체 착한가격 업소 중 70%가 속한 그룹(76업체)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특히, 이 중 소비자에게 잘 알려지지 않다고 판단한 업소들(리뷰수가 하위 25%, 총 256개 데이터)에게 ‘착한가격업소’ 지정사업에 신청하기를 추천함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</a:rPr>
              <a:t>-&gt; 특히 정부의 지원정책사업을 몰라 신청하지 못하는 업체들에게 좋은 정보일 것으로 생각됨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관련 자료가 향후  착한가격업소의 마케팅 수립과 정부의 외식업소 지원정책 방향에 있어 참고자료로 활용될 수도 있을 것이다.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64" name="Google Shape;364;p39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65" name="Google Shape;365;p39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결론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한계 및 아쉬운 점</a:t>
            </a:r>
            <a:endParaRPr b="1"/>
          </a:p>
        </p:txBody>
      </p:sp>
      <p:sp>
        <p:nvSpPr>
          <p:cNvPr id="371" name="Google Shape;371;p4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키워드 리뷰의 신뢰성 문제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 리뷰 이벤트 등으로 인한 데이터 오염 가능성 존재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웹크롤링의 물리적 시간 때문에 제주도 업체들로 한정 및 음식업태별 비교 분석을 하지 못했음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제주도 음식점 리스트에 한식 필터이지만 실제로는 중식, 일식 등이 포함되어있음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동일 이름 음식점 혹은 해당 이름을 포함하는 음식점의 잘못된 크롤링 데이터 존재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ex) 제주시 베이크로 검색했을시 최상단에 ‘베이크’가 아닌 ‘듀블레베이크샵’이 위치하여 다른 음식점 데이터를 크롤링하게 됨 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키워드리뷰 비율은 절대적인 수치가 아니므로, 향후 해당 컬럼을 점수화하여 분석할 필요가 있음 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착한가격업소 문제점 중 하나인 정보의 정확성(가격이 데이터포털에서 제공하는것과 일치하는지)에 대한 부분을 확인이 하지 못해 아쉬움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72" name="Google Shape;372;p40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73" name="Google Shape;373;p40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결론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1"/>
          <p:cNvSpPr txBox="1">
            <a:spLocks noGrp="1"/>
          </p:cNvSpPr>
          <p:nvPr>
            <p:ph type="ctrTitle"/>
          </p:nvPr>
        </p:nvSpPr>
        <p:spPr>
          <a:xfrm>
            <a:off x="15450" y="1859100"/>
            <a:ext cx="9128700" cy="9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3300" b="1">
                <a:latin typeface="Impact"/>
                <a:ea typeface="Impact"/>
                <a:cs typeface="Impact"/>
                <a:sym typeface="Impact"/>
              </a:rPr>
              <a:t>감사합니다</a:t>
            </a:r>
            <a:endParaRPr sz="33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들어가기 전에…</a:t>
            </a:r>
            <a:endParaRPr b="1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 </a:t>
            </a:r>
            <a:r>
              <a:rPr lang="ko" sz="1600" b="1">
                <a:solidFill>
                  <a:schemeClr val="dk1"/>
                </a:solidFill>
              </a:rPr>
              <a:t>착한가격업소란?</a:t>
            </a:r>
            <a:endParaRPr sz="12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rgbClr val="1C4587"/>
                </a:solidFill>
              </a:rPr>
              <a:t>착한 가격과 깨끗하고 위생적인 환경, 친절한 서비스</a:t>
            </a:r>
            <a:r>
              <a:rPr lang="ko" sz="1400">
                <a:solidFill>
                  <a:schemeClr val="dk1"/>
                </a:solidFill>
              </a:rPr>
              <a:t>를 통해 소비자들이 다시 찾고 싶어하는 업소로 행정안전부 기준</a:t>
            </a:r>
            <a:r>
              <a:rPr lang="ko" sz="1200">
                <a:solidFill>
                  <a:schemeClr val="dk1"/>
                </a:solidFill>
              </a:rPr>
              <a:t>(가격,</a:t>
            </a: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위생</a:t>
            </a:r>
            <a:r>
              <a:rPr lang="ko" sz="1200">
                <a:solidFill>
                  <a:schemeClr val="dk1"/>
                </a:solidFill>
              </a:rPr>
              <a:t>청결, 서비스, 공정성 4가지 항목)</a:t>
            </a:r>
            <a:r>
              <a:rPr lang="ko" sz="1400">
                <a:solidFill>
                  <a:schemeClr val="dk1"/>
                </a:solidFill>
              </a:rPr>
              <a:t>에 의거 지방자치단체장이 지정한 업소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지정 혜택 : 세제 혜택</a:t>
            </a:r>
            <a:r>
              <a:rPr lang="ko" sz="1200">
                <a:solidFill>
                  <a:schemeClr val="dk1"/>
                </a:solidFill>
              </a:rPr>
              <a:t>(상·하수도 요금 감면 등)</a:t>
            </a:r>
            <a:r>
              <a:rPr lang="ko" sz="1400">
                <a:solidFill>
                  <a:schemeClr val="dk1"/>
                </a:solidFill>
              </a:rPr>
              <a:t>과 물품</a:t>
            </a:r>
            <a:r>
              <a:rPr lang="ko" sz="1200">
                <a:solidFill>
                  <a:schemeClr val="dk1"/>
                </a:solidFill>
              </a:rPr>
              <a:t>(주방세제 등)</a:t>
            </a:r>
            <a:r>
              <a:rPr lang="ko" sz="1400">
                <a:solidFill>
                  <a:schemeClr val="dk1"/>
                </a:solidFill>
              </a:rPr>
              <a:t> 지급</a:t>
            </a:r>
            <a:r>
              <a:rPr lang="ko" sz="1200">
                <a:solidFill>
                  <a:schemeClr val="dk1"/>
                </a:solidFill>
              </a:rPr>
              <a:t>(연간 약 45만원 규모)</a:t>
            </a:r>
            <a:r>
              <a:rPr lang="ko" sz="1400">
                <a:solidFill>
                  <a:schemeClr val="dk1"/>
                </a:solidFill>
              </a:rPr>
              <a:t> 및 홍보 등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850" y="2955300"/>
            <a:ext cx="3086101" cy="1703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8450" y="3208975"/>
            <a:ext cx="4481650" cy="13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602500" y="1127850"/>
            <a:ext cx="2386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* 2011년부터 시행 중</a:t>
            </a:r>
            <a:endParaRPr sz="800"/>
          </a:p>
        </p:txBody>
      </p:sp>
      <p:sp>
        <p:nvSpPr>
          <p:cNvPr id="76" name="Google Shape;76;p15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들어가기 전에…</a:t>
            </a:r>
            <a:endParaRPr b="1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 </a:t>
            </a:r>
            <a:r>
              <a:rPr lang="ko" sz="1600" b="1">
                <a:solidFill>
                  <a:schemeClr val="dk1"/>
                </a:solidFill>
              </a:rPr>
              <a:t>착한가격업소란?</a:t>
            </a:r>
            <a:endParaRPr sz="12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착한 가격업소 지정현황 : </a:t>
            </a:r>
            <a:r>
              <a:rPr lang="ko" sz="1400">
                <a:solidFill>
                  <a:srgbClr val="1C4587"/>
                </a:solidFill>
              </a:rPr>
              <a:t>6,365개의 업소</a:t>
            </a:r>
            <a:r>
              <a:rPr lang="ko" sz="1200">
                <a:solidFill>
                  <a:srgbClr val="262626"/>
                </a:solidFill>
              </a:rPr>
              <a:t>(외식업, 이미용업, 세탁업 등, 2023년 4월 28일 기준)</a:t>
            </a:r>
            <a:br>
              <a:rPr lang="ko" sz="1400">
                <a:solidFill>
                  <a:srgbClr val="262626"/>
                </a:solidFill>
              </a:rPr>
            </a:br>
            <a:r>
              <a:rPr lang="ko" sz="1400">
                <a:solidFill>
                  <a:schemeClr val="dk1"/>
                </a:solidFill>
              </a:rPr>
              <a:t>-  이 중, 업종별 외식업체는 4,465개의 업소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75" y="2373225"/>
            <a:ext cx="4517425" cy="243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4572000" y="3554000"/>
            <a:ext cx="277200" cy="896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9150" y="2291025"/>
            <a:ext cx="2873900" cy="22646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4849200" y="3602900"/>
            <a:ext cx="1002600" cy="105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5799150" y="4293300"/>
            <a:ext cx="541500" cy="304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1602500" y="1127850"/>
            <a:ext cx="2386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* 2011년부터 시행 중</a:t>
            </a:r>
            <a:endParaRPr sz="800"/>
          </a:p>
        </p:txBody>
      </p:sp>
      <p:sp>
        <p:nvSpPr>
          <p:cNvPr id="90" name="Google Shape;90;p16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문제점</a:t>
            </a:r>
            <a:endParaRPr b="1"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 연구 추진배경 : 착한가격업소 논란</a:t>
            </a:r>
            <a:endParaRPr sz="16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accent1"/>
                </a:solidFill>
              </a:rPr>
              <a:t>저가격의 진정성,  품질 및 맛의 보장, 정보의 정확성 등</a:t>
            </a:r>
            <a:r>
              <a:rPr lang="ko" sz="1400">
                <a:solidFill>
                  <a:schemeClr val="dk1"/>
                </a:solidFill>
              </a:rPr>
              <a:t> </a:t>
            </a:r>
            <a:r>
              <a:rPr lang="ko" sz="1400">
                <a:solidFill>
                  <a:srgbClr val="1C4587"/>
                </a:solidFill>
              </a:rPr>
              <a:t>착한가격업소의 문제점 꾸준히 제기</a:t>
            </a:r>
            <a:r>
              <a:rPr lang="ko" sz="1200">
                <a:solidFill>
                  <a:srgbClr val="1C4587"/>
                </a:solidFill>
              </a:rPr>
              <a:t>(2012~)</a:t>
            </a:r>
            <a:br>
              <a:rPr lang="ko" sz="1400" b="1">
                <a:solidFill>
                  <a:srgbClr val="1C4587"/>
                </a:solidFill>
              </a:rPr>
            </a:br>
            <a:r>
              <a:rPr lang="ko" sz="1400">
                <a:solidFill>
                  <a:schemeClr val="dk1"/>
                </a:solidFill>
              </a:rPr>
              <a:t>☞  국제 원자재가격의 상승과 코로나19로 인한 물가급등인 상황에서 </a:t>
            </a:r>
            <a:r>
              <a:rPr lang="ko" sz="1400">
                <a:solidFill>
                  <a:schemeClr val="accent1"/>
                </a:solidFill>
              </a:rPr>
              <a:t>다양한 분석방법을 활용하여  </a:t>
            </a:r>
            <a:r>
              <a:rPr lang="ko" sz="1400" b="1">
                <a:solidFill>
                  <a:schemeClr val="accent1"/>
                </a:solidFill>
              </a:rPr>
              <a:t>‘착한가격업소 인증’의 타당성을 검증,</a:t>
            </a:r>
            <a:r>
              <a:rPr lang="ko" sz="1400">
                <a:solidFill>
                  <a:schemeClr val="accent1"/>
                </a:solidFill>
              </a:rPr>
              <a:t> ‘서민경제’ 의 활성화를 도모할 수 있는 정책적 함의 도출 필요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96" y="3133134"/>
            <a:ext cx="4347949" cy="752900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4846" y="2879546"/>
            <a:ext cx="4347950" cy="75703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1075" y="3512472"/>
            <a:ext cx="4757125" cy="8148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2000" y="2850775"/>
            <a:ext cx="4304100" cy="6621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7900" y="4077750"/>
            <a:ext cx="5031300" cy="484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64625" y="3941650"/>
            <a:ext cx="3191467" cy="6621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4" name="Google Shape;104;p17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들어가기 전에…</a:t>
            </a:r>
            <a:endParaRPr b="1"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274325" y="1017725"/>
            <a:ext cx="85206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 </a:t>
            </a:r>
            <a:r>
              <a:rPr lang="ko" sz="1600" b="1">
                <a:solidFill>
                  <a:schemeClr val="dk1"/>
                </a:solidFill>
              </a:rPr>
              <a:t>온라인 리뷰의 활용 및 네이버 플레이스?</a:t>
            </a:r>
            <a:endParaRPr sz="12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소비자는 제품 및 서비스의 구매 행동 자체에 머무르지 않고 </a:t>
            </a:r>
            <a:r>
              <a:rPr lang="ko" sz="1400">
                <a:solidFill>
                  <a:srgbClr val="1C4587"/>
                </a:solidFill>
              </a:rPr>
              <a:t>구매 후 자신의 경험을 공유하고 있음</a:t>
            </a:r>
            <a:endParaRPr sz="1400">
              <a:solidFill>
                <a:srgbClr val="1C458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온라인 고객 리뷰의 활용은 개인의 구매 의사결정 문제뿐만 아니라 마케팅 전략에 활용됨으로써 중요성은 커지고 있으며, </a:t>
            </a:r>
            <a:r>
              <a:rPr lang="ko" sz="1400">
                <a:solidFill>
                  <a:srgbClr val="1C4587"/>
                </a:solidFill>
              </a:rPr>
              <a:t>학문적으로도 리뷰 유용성의 영향요인을 찾는 등 연구 활용가치가 높음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네이버 MY플레이스 :</a:t>
            </a:r>
            <a:r>
              <a:rPr lang="ko" sz="1400">
                <a:solidFill>
                  <a:schemeClr val="dk1"/>
                </a:solidFill>
              </a:rPr>
              <a:t> 이용자가 방문한 장소 리뷰를 모아서 볼 수 있는 플랫폼으로 누적 리뷰 수가 4억2700만 건이며, '양이 많아요' 등 키워드 선택을 통해 후기를 남길 수 있는 ‘키워드 리뷰’도 운영 중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375" y="3487763"/>
            <a:ext cx="4260300" cy="105362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3" name="Google Shape;113;p18"/>
          <p:cNvSpPr/>
          <p:nvPr/>
        </p:nvSpPr>
        <p:spPr>
          <a:xfrm>
            <a:off x="1790875" y="3748475"/>
            <a:ext cx="1271400" cy="227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875375" y="4654625"/>
            <a:ext cx="4205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미국 미국 맛집 리뷰어플(yelp)을 활용한 논문 검색 수 : 약 6만건</a:t>
            </a:r>
            <a:endParaRPr sz="800"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3425" y="3234599"/>
            <a:ext cx="2740451" cy="137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/>
        </p:nvSpPr>
        <p:spPr>
          <a:xfrm>
            <a:off x="5660525" y="4654625"/>
            <a:ext cx="2397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네이버 플레이스 키워드 리뷰</a:t>
            </a:r>
            <a:endParaRPr sz="800"/>
          </a:p>
        </p:txBody>
      </p:sp>
      <p:sp>
        <p:nvSpPr>
          <p:cNvPr id="117" name="Google Shape;117;p18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연구목적, 대상, 연구방법 및 가설</a:t>
            </a:r>
            <a:endParaRPr b="1"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311700" y="1275000"/>
            <a:ext cx="87180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분석목적 </a:t>
            </a:r>
            <a:r>
              <a:rPr lang="ko" sz="1400">
                <a:solidFill>
                  <a:schemeClr val="dk1"/>
                </a:solidFill>
              </a:rPr>
              <a:t>: 본 연구에서는 온라인 리뷰분석을 통해 ‘착한가격업소’에 대한 타당성을 검증하고, </a:t>
            </a:r>
            <a:br>
              <a:rPr lang="ko" sz="1400">
                <a:solidFill>
                  <a:schemeClr val="dk1"/>
                </a:solidFill>
              </a:rPr>
            </a:br>
            <a:r>
              <a:rPr lang="ko" sz="1400">
                <a:solidFill>
                  <a:schemeClr val="dk1"/>
                </a:solidFill>
              </a:rPr>
              <a:t>더 나아가 비지도학습인 군집분석을 활용하여  ‘착한가격업소’에 포함 될만한 ‘일반업소’를 추천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분석대상</a:t>
            </a:r>
            <a:r>
              <a:rPr lang="ko" sz="1400">
                <a:solidFill>
                  <a:schemeClr val="dk1"/>
                </a:solidFill>
              </a:rPr>
              <a:t> : 제주도에 위치한 한식업소</a:t>
            </a:r>
            <a:r>
              <a:rPr lang="ko" sz="1200">
                <a:solidFill>
                  <a:schemeClr val="dk1"/>
                </a:solidFill>
              </a:rPr>
              <a:t>(n=3,063)</a:t>
            </a:r>
            <a:br>
              <a:rPr lang="ko" sz="12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- 착한가격업소 : 107 업체, 일반업소 : 2,956 업체</a:t>
            </a:r>
            <a:br>
              <a:rPr lang="ko" sz="12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- 데이터 출처 : (공공데이터포털) 착한가격업소 지정현황, (제주데이터허브) 제주특별자치시도 음식점 목록 </a:t>
            </a:r>
            <a:br>
              <a:rPr lang="ko" sz="12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                        (웹크롤링) 네이버 MY플레이스 키워드 리뷰, 별점, 방문자 리뷰 수, 블로그 리뷰 수</a:t>
            </a:r>
            <a:br>
              <a:rPr lang="ko" sz="12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                       </a:t>
            </a:r>
            <a:r>
              <a:rPr lang="ko" sz="1000">
                <a:solidFill>
                  <a:schemeClr val="dk1"/>
                </a:solidFill>
              </a:rPr>
              <a:t>*  키워드 리뷰는 카테고리 60개(친절해요, 양이 많아요 등)를 </a:t>
            </a:r>
            <a:r>
              <a:rPr lang="ko" sz="1000">
                <a:solidFill>
                  <a:srgbClr val="1C4587"/>
                </a:solidFill>
              </a:rPr>
              <a:t>5개(맛, 가격, 위생, 서비스, 기타)로 구분</a:t>
            </a:r>
            <a:r>
              <a:rPr lang="ko" sz="1000">
                <a:solidFill>
                  <a:schemeClr val="dk1"/>
                </a:solidFill>
              </a:rPr>
              <a:t>하여 분석</a:t>
            </a:r>
            <a:endParaRPr sz="12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연구방법</a:t>
            </a:r>
            <a:r>
              <a:rPr lang="ko" sz="1400">
                <a:solidFill>
                  <a:schemeClr val="dk1"/>
                </a:solidFill>
              </a:rPr>
              <a:t> : 웹크롤링, 독립표본 T-test, 상관분석, 군집분석(K-means)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 b="1">
                <a:solidFill>
                  <a:schemeClr val="dk1"/>
                </a:solidFill>
              </a:rPr>
              <a:t>연구가설</a:t>
            </a:r>
            <a:r>
              <a:rPr lang="ko" sz="1400">
                <a:solidFill>
                  <a:schemeClr val="dk1"/>
                </a:solidFill>
              </a:rPr>
              <a:t> : 일반업소에 비해 착한가격업소의 리뷰 카테고리 중 가격에 대한 키워드 비율이 높을 것이다.</a:t>
            </a:r>
            <a:br>
              <a:rPr lang="ko" sz="14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- 영가설 : 일반업소에 비해 착한가격업소의 리뷰 카테고리 중 가격에 대한 키워드 비율이 차이가 없을 것이다.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4021850" y="1969475"/>
            <a:ext cx="286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*  온라인리뷰가 등록되지 않은 곳은 제외</a:t>
            </a:r>
            <a:endParaRPr sz="800"/>
          </a:p>
        </p:txBody>
      </p:sp>
      <p:sp>
        <p:nvSpPr>
          <p:cNvPr id="126" name="Google Shape;126;p19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진행과정</a:t>
            </a:r>
            <a:endParaRPr b="1"/>
          </a:p>
        </p:txBody>
      </p:sp>
      <p:sp>
        <p:nvSpPr>
          <p:cNvPr id="132" name="Google Shape;132;p20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311700" y="1232700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accent1"/>
                </a:solidFill>
              </a:rPr>
              <a:t>문제의 발견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/>
              <a:t>주제선정 및 기획</a:t>
            </a:r>
            <a:br>
              <a:rPr lang="ko" sz="1200" b="1"/>
            </a:br>
            <a:r>
              <a:rPr lang="ko" sz="1200" b="1"/>
              <a:t>(5.8. &amp; 5.12.)</a:t>
            </a:r>
            <a:endParaRPr sz="1200" b="1"/>
          </a:p>
        </p:txBody>
      </p:sp>
      <p:sp>
        <p:nvSpPr>
          <p:cNvPr id="134" name="Google Shape;134;p20"/>
          <p:cNvSpPr/>
          <p:nvPr/>
        </p:nvSpPr>
        <p:spPr>
          <a:xfrm>
            <a:off x="2032050" y="1554150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2697300" y="1232700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데이터 준비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DB 수집 및 전처리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(5.15.~16.)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4417650" y="1554150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5082900" y="1229100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데이터 분석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기술통계 및 모델링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(5.16 ~ 18.)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38" name="Google Shape;138;p20"/>
          <p:cNvSpPr/>
          <p:nvPr/>
        </p:nvSpPr>
        <p:spPr>
          <a:xfrm>
            <a:off x="6803250" y="1550550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7364475" y="1225500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중간점검 회의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담당 과제 점검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(5.16.)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40" name="Google Shape;140;p20"/>
          <p:cNvSpPr/>
          <p:nvPr/>
        </p:nvSpPr>
        <p:spPr>
          <a:xfrm rot="5400000">
            <a:off x="7925375" y="2447475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7364475" y="2967425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분석모델 구축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시각화 및 모델검증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(5.16 ~ 18.)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/>
          <p:nvPr/>
        </p:nvSpPr>
        <p:spPr>
          <a:xfrm rot="10800000">
            <a:off x="6748047" y="3292479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5057025" y="2983825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최종점검 회의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인사이트 도출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(5.18.)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44" name="Google Shape;144;p20"/>
          <p:cNvSpPr/>
          <p:nvPr/>
        </p:nvSpPr>
        <p:spPr>
          <a:xfrm rot="10800000">
            <a:off x="4440597" y="3308879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769075" y="2983825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발표자료 제작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PPT 제작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(5.12 ~ 18.)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46" name="Google Shape;146;p20"/>
          <p:cNvSpPr/>
          <p:nvPr/>
        </p:nvSpPr>
        <p:spPr>
          <a:xfrm rot="10800000">
            <a:off x="2032047" y="3308879"/>
            <a:ext cx="456000" cy="41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추진배경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00" y="2983825"/>
            <a:ext cx="1511100" cy="1068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b="1">
                <a:solidFill>
                  <a:schemeClr val="accent1"/>
                </a:solidFill>
              </a:rPr>
              <a:t>발표 및 평가</a:t>
            </a:r>
            <a:endParaRPr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 b="1">
                <a:solidFill>
                  <a:schemeClr val="dk1"/>
                </a:solidFill>
              </a:rPr>
              <a:t>발표 및 질의응답</a:t>
            </a:r>
            <a:br>
              <a:rPr lang="ko" sz="1200" b="1">
                <a:solidFill>
                  <a:schemeClr val="dk1"/>
                </a:solidFill>
              </a:rPr>
            </a:br>
            <a:r>
              <a:rPr lang="ko" sz="1200" b="1">
                <a:solidFill>
                  <a:schemeClr val="dk1"/>
                </a:solidFill>
              </a:rPr>
              <a:t>(5.19.)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307200" y="4271900"/>
            <a:ext cx="872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200" b="1">
                <a:solidFill>
                  <a:schemeClr val="dk1"/>
                </a:solidFill>
              </a:rPr>
              <a:t>과제분담</a:t>
            </a:r>
            <a:r>
              <a:rPr lang="ko" sz="1200">
                <a:solidFill>
                  <a:schemeClr val="dk1"/>
                </a:solidFill>
              </a:rPr>
              <a:t> : (기획 및 문제제기)  이재상, (데이터 수집 및 모델링) 김동석, (데이터 전처리 및 기초통계 분석) 송은이</a:t>
            </a:r>
            <a:br>
              <a:rPr lang="ko" sz="1200">
                <a:solidFill>
                  <a:schemeClr val="dk1"/>
                </a:solidFill>
              </a:rPr>
            </a:br>
            <a:r>
              <a:rPr lang="ko" sz="1200">
                <a:solidFill>
                  <a:schemeClr val="dk1"/>
                </a:solidFill>
              </a:rPr>
              <a:t>                 (PPT 제작) 이재상, 김동석, 송은이, (발표) 이재상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/>
          <p:nvPr/>
        </p:nvSpPr>
        <p:spPr>
          <a:xfrm>
            <a:off x="339450" y="1055275"/>
            <a:ext cx="8634000" cy="32238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40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500" b="1">
                <a:solidFill>
                  <a:schemeClr val="dk1"/>
                </a:solidFill>
              </a:rPr>
              <a:t>1. 착한가격업소 데이터 (공공데이터포털)</a:t>
            </a:r>
            <a:endParaRPr sz="1500"/>
          </a:p>
        </p:txBody>
      </p:sp>
      <p:sp>
        <p:nvSpPr>
          <p:cNvPr id="156" name="Google Shape;156;p21"/>
          <p:cNvSpPr txBox="1">
            <a:spLocks noGrp="1"/>
          </p:cNvSpPr>
          <p:nvPr>
            <p:ph type="title"/>
          </p:nvPr>
        </p:nvSpPr>
        <p:spPr>
          <a:xfrm>
            <a:off x="311700" y="421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데이터 수집 - 원데이터</a:t>
            </a:r>
            <a:endParaRPr b="1"/>
          </a:p>
        </p:txBody>
      </p:sp>
      <p:sp>
        <p:nvSpPr>
          <p:cNvPr id="157" name="Google Shape;157;p21"/>
          <p:cNvSpPr/>
          <p:nvPr/>
        </p:nvSpPr>
        <p:spPr>
          <a:xfrm>
            <a:off x="387900" y="537300"/>
            <a:ext cx="92400" cy="3414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73763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158" name="Google Shape;158;p21"/>
          <p:cNvSpPr/>
          <p:nvPr/>
        </p:nvSpPr>
        <p:spPr>
          <a:xfrm>
            <a:off x="7745150" y="0"/>
            <a:ext cx="1046700" cy="448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연구방법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75" y="1416899"/>
            <a:ext cx="7519252" cy="103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775" y="2930195"/>
            <a:ext cx="8120526" cy="129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/>
        </p:nvSpPr>
        <p:spPr>
          <a:xfrm>
            <a:off x="-17175" y="4626950"/>
            <a:ext cx="91875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b="1"/>
              <a:t>‘제주도’와 ’한식’으로 필터링, 총 180개 착한가격업소와 6,792개 일반 음식점 추출 </a:t>
            </a:r>
            <a:endParaRPr sz="1700" b="1"/>
          </a:p>
        </p:txBody>
      </p:sp>
      <p:sp>
        <p:nvSpPr>
          <p:cNvPr id="162" name="Google Shape;162;p21"/>
          <p:cNvSpPr txBox="1"/>
          <p:nvPr/>
        </p:nvSpPr>
        <p:spPr>
          <a:xfrm>
            <a:off x="387900" y="2555625"/>
            <a:ext cx="63348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b="1">
                <a:solidFill>
                  <a:schemeClr val="dk1"/>
                </a:solidFill>
              </a:rPr>
              <a:t>2. 제주특별자치시도 음식점 목록 (제주데이터허브)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/>
          <p:nvPr/>
        </p:nvSpPr>
        <p:spPr>
          <a:xfrm rot="5400000">
            <a:off x="4309111" y="4293175"/>
            <a:ext cx="324600" cy="40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3CA5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1947</Words>
  <Application>Microsoft Office PowerPoint</Application>
  <PresentationFormat>화면 슬라이드 쇼(16:9)</PresentationFormat>
  <Paragraphs>328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Noto Sans Medium</vt:lpstr>
      <vt:lpstr>Arial</vt:lpstr>
      <vt:lpstr>Impact</vt:lpstr>
      <vt:lpstr>Simple Light</vt:lpstr>
      <vt:lpstr>온라인 리뷰분석을 통한 ‘착한가격업소 인증제도’의 타당성 분석 : 제주특별자치시도 외식업소를 중심으로</vt:lpstr>
      <vt:lpstr>  목차</vt:lpstr>
      <vt:lpstr>  들어가기 전에…</vt:lpstr>
      <vt:lpstr>  들어가기 전에…</vt:lpstr>
      <vt:lpstr>  문제점</vt:lpstr>
      <vt:lpstr>  들어가기 전에…</vt:lpstr>
      <vt:lpstr>  연구목적, 대상, 연구방법 및 가설</vt:lpstr>
      <vt:lpstr>  진행과정</vt:lpstr>
      <vt:lpstr>  데이터 수집 - 원데이터</vt:lpstr>
      <vt:lpstr>  데이터 수집 - 웹크롤링</vt:lpstr>
      <vt:lpstr>  데이터 수집 - 웹크롤링</vt:lpstr>
      <vt:lpstr>  데이터 수집 - 웹크롤링</vt:lpstr>
      <vt:lpstr>  데이터 수집 - 웹크롤링</vt:lpstr>
      <vt:lpstr>  데이터 수집 - 웹크롤링</vt:lpstr>
      <vt:lpstr>  데이터 전처리</vt:lpstr>
      <vt:lpstr>  활용 데이터</vt:lpstr>
      <vt:lpstr>  기초통계분석</vt:lpstr>
      <vt:lpstr>  기초통계분석</vt:lpstr>
      <vt:lpstr>  기초통계분석</vt:lpstr>
      <vt:lpstr>  기초통계분석</vt:lpstr>
      <vt:lpstr>  군집 분석</vt:lpstr>
      <vt:lpstr>  군집 분석</vt:lpstr>
      <vt:lpstr>  군집 분석</vt:lpstr>
      <vt:lpstr>  군집 분석</vt:lpstr>
      <vt:lpstr>  군집 분석</vt:lpstr>
      <vt:lpstr>  군집 분석</vt:lpstr>
      <vt:lpstr>  결론 및 시사점</vt:lpstr>
      <vt:lpstr>  한계 및 아쉬운 점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EUN</dc:creator>
  <cp:lastModifiedBy>EUN</cp:lastModifiedBy>
  <cp:revision>1</cp:revision>
  <dcterms:modified xsi:type="dcterms:W3CDTF">2024-07-24T11:26:24Z</dcterms:modified>
</cp:coreProperties>
</file>